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5" r:id="rId2"/>
    <p:sldMasterId id="2147483757" r:id="rId3"/>
    <p:sldMasterId id="2147483769" r:id="rId4"/>
    <p:sldMasterId id="2147483793" r:id="rId5"/>
    <p:sldMasterId id="2147483817" r:id="rId6"/>
    <p:sldMasterId id="2147483829" r:id="rId7"/>
    <p:sldMasterId id="2147483841" r:id="rId8"/>
  </p:sldMasterIdLst>
  <p:notesMasterIdLst>
    <p:notesMasterId r:id="rId68"/>
  </p:notesMasterIdLst>
  <p:sldIdLst>
    <p:sldId id="352" r:id="rId9"/>
    <p:sldId id="351" r:id="rId10"/>
    <p:sldId id="350" r:id="rId11"/>
    <p:sldId id="286" r:id="rId12"/>
    <p:sldId id="285" r:id="rId13"/>
    <p:sldId id="349" r:id="rId14"/>
    <p:sldId id="344" r:id="rId15"/>
    <p:sldId id="287" r:id="rId16"/>
    <p:sldId id="264" r:id="rId17"/>
    <p:sldId id="288" r:id="rId18"/>
    <p:sldId id="293" r:id="rId19"/>
    <p:sldId id="276" r:id="rId20"/>
    <p:sldId id="295" r:id="rId21"/>
    <p:sldId id="296" r:id="rId22"/>
    <p:sldId id="278" r:id="rId23"/>
    <p:sldId id="297" r:id="rId24"/>
    <p:sldId id="294" r:id="rId25"/>
    <p:sldId id="303" r:id="rId26"/>
    <p:sldId id="289" r:id="rId27"/>
    <p:sldId id="280" r:id="rId28"/>
    <p:sldId id="263" r:id="rId29"/>
    <p:sldId id="305" r:id="rId30"/>
    <p:sldId id="309" r:id="rId31"/>
    <p:sldId id="307" r:id="rId32"/>
    <p:sldId id="308" r:id="rId33"/>
    <p:sldId id="310" r:id="rId34"/>
    <p:sldId id="311" r:id="rId35"/>
    <p:sldId id="312" r:id="rId36"/>
    <p:sldId id="320" r:id="rId37"/>
    <p:sldId id="313" r:id="rId38"/>
    <p:sldId id="315" r:id="rId39"/>
    <p:sldId id="316" r:id="rId40"/>
    <p:sldId id="277" r:id="rId41"/>
    <p:sldId id="298" r:id="rId42"/>
    <p:sldId id="284" r:id="rId43"/>
    <p:sldId id="260" r:id="rId44"/>
    <p:sldId id="258" r:id="rId45"/>
    <p:sldId id="256" r:id="rId46"/>
    <p:sldId id="259" r:id="rId47"/>
    <p:sldId id="266" r:id="rId48"/>
    <p:sldId id="267" r:id="rId49"/>
    <p:sldId id="269" r:id="rId50"/>
    <p:sldId id="271" r:id="rId51"/>
    <p:sldId id="272" r:id="rId52"/>
    <p:sldId id="273" r:id="rId53"/>
    <p:sldId id="268" r:id="rId54"/>
    <p:sldId id="339" r:id="rId55"/>
    <p:sldId id="300" r:id="rId56"/>
    <p:sldId id="299" r:id="rId57"/>
    <p:sldId id="345" r:id="rId58"/>
    <p:sldId id="261" r:id="rId59"/>
    <p:sldId id="346" r:id="rId60"/>
    <p:sldId id="262" r:id="rId61"/>
    <p:sldId id="317" r:id="rId62"/>
    <p:sldId id="337" r:id="rId63"/>
    <p:sldId id="327" r:id="rId64"/>
    <p:sldId id="328" r:id="rId65"/>
    <p:sldId id="329" r:id="rId66"/>
    <p:sldId id="347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68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9B7F2-A59B-4D67-9507-3E653A15F754}" type="datetimeFigureOut">
              <a:rPr lang="ru-RU" smtClean="0"/>
              <a:t>06.02.2015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736D32-28D3-4EDB-9929-9ACD4717C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61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36D32-28D3-4EDB-9929-9ACD4717C962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77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736D32-28D3-4EDB-9929-9ACD4717C962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21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7CEC6-ECB6-423E-B04F-99A5E196DC4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468635"/>
      </p:ext>
    </p:extLst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289F8-1B71-4A06-99EF-0F2B7A57F34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386509"/>
      </p:ext>
    </p:extLst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26D90-DACE-4418-A923-495603139BE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447732"/>
      </p:ext>
    </p:extLst>
  </p:cSld>
  <p:clrMapOvr>
    <a:masterClrMapping/>
  </p:clrMapOvr>
  <p:transition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587B248-9EBF-4785-94D6-CC7FD9AF7B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77213"/>
      </p:ext>
    </p:extLst>
  </p:cSld>
  <p:clrMapOvr>
    <a:masterClrMapping/>
  </p:clrMapOvr>
  <p:transition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20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3047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25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624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0717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300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32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A962E-399A-46DE-9181-F5C7EE3718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31655"/>
      </p:ext>
    </p:extLst>
  </p:cSld>
  <p:clrMapOvr>
    <a:masterClrMapping/>
  </p:clrMapOvr>
  <p:transition>
    <p:diamond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376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9519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039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629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044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404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1081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700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6783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17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35618-2B1E-4B12-AF07-6E0821AC6EF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03882"/>
      </p:ext>
    </p:extLst>
  </p:cSld>
  <p:clrMapOvr>
    <a:masterClrMapping/>
  </p:clrMapOvr>
  <p:transition>
    <p:diamond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4071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3939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6742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89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2491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1718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135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465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6589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561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8794D-6993-4654-8651-9871ABFE986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65309"/>
      </p:ext>
    </p:extLst>
  </p:cSld>
  <p:clrMapOvr>
    <a:masterClrMapping/>
  </p:clrMapOvr>
  <p:transition>
    <p:diamond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8019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002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782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2499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7363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2602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89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292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5081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35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EF3F3-843F-4D1E-B941-82D16649671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484954"/>
      </p:ext>
    </p:extLst>
  </p:cSld>
  <p:clrMapOvr>
    <a:masterClrMapping/>
  </p:clrMapOvr>
  <p:transition>
    <p:diamond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70593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7699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0496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269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1600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238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526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6322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37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710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60216-F445-4A56-ABD2-CD0D6C644E9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858012"/>
      </p:ext>
    </p:extLst>
  </p:cSld>
  <p:clrMapOvr>
    <a:masterClrMapping/>
  </p:clrMapOvr>
  <p:transition>
    <p:diamond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630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2192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472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6067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9278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522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1403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33841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278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89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D59F0-0E40-4A49-AE5E-73002526E87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604043"/>
      </p:ext>
    </p:extLst>
  </p:cSld>
  <p:clrMapOvr>
    <a:masterClrMapping/>
  </p:clrMapOvr>
  <p:transition>
    <p:diamond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990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220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49257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620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8277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4469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26584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5754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9107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97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D9C8-1456-4ED4-90E5-B9909187F7D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414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4E5FD-743F-489E-BCD2-AF08305581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364698"/>
      </p:ext>
    </p:extLst>
  </p:cSld>
  <p:clrMapOvr>
    <a:masterClrMapping/>
  </p:clrMapOvr>
  <p:transition>
    <p:diamond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E18578-207D-423A-A4F4-6B2FCF90386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9959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E5C5BA-0B15-4700-BD75-09C89EAC4F28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6889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B1CED-0391-44A7-82CE-5AEE0FFE190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9620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5DF82-ACFF-4296-AE5D-AB2C3EA9A0E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7007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30882-4D9D-4DA5-95EA-C56D0CA19F4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9693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619DC-B80B-47A3-ACB1-7A2B3231173C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996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86FE6-B3CB-4F12-9280-E21108E7007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0538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BD14C-57F7-4778-A7E0-2761E8D74BB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0611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2FA3-6A5B-43F5-857C-FF6459891076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7982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12DA0-F82F-4E9E-A8F5-4CA221F0434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782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322EC-F0EC-4169-97D5-AD9CCAEE410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76367"/>
      </p:ext>
    </p:extLst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0839DC-B26F-4699-8B5F-CBB0A559465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51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>
    <p:diamond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8139203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428173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2840307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24789887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214210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841533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148549-7CBA-4C3B-8208-AD8F07E1E166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86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86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86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286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286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86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851995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clip2net.com/page/m69077/10908886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jpe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2" Type="http://schemas.openxmlformats.org/officeDocument/2006/relationships/hyperlink" Target="http://go.mail.ru/frame.html?q=%EC%E0%F0%E0%F2%20%EA%E0%E7%E5%E9&amp;rch=l&amp;jsa=1&amp;sf=0&amp;cf=2&amp;type=al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o.mail.ru/frame.html?q=%EC%E0%F0%E0%F2%20%EA%E0%E7%E5%E9&amp;rch=l&amp;jsa=1&amp;sf=0&amp;cf=0&amp;type=all" TargetMode="External"/><Relationship Id="rId11" Type="http://schemas.openxmlformats.org/officeDocument/2006/relationships/image" Target="../media/image70.png"/><Relationship Id="rId5" Type="http://schemas.openxmlformats.org/officeDocument/2006/relationships/image" Target="../media/image65.jpeg"/><Relationship Id="rId10" Type="http://schemas.openxmlformats.org/officeDocument/2006/relationships/image" Target="../media/image69.png"/><Relationship Id="rId4" Type="http://schemas.openxmlformats.org/officeDocument/2006/relationships/hyperlink" Target="http://go.mail.ru/frame.html?q=%EC%E0%F0%E0%F2%20%EA%E0%E7%E5%E9&amp;rch=l&amp;jsa=1&amp;sf=0&amp;cf=3&amp;type=all" TargetMode="External"/><Relationship Id="rId9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e/ef/Hero_of_the_Soviet_Union_medal.png" TargetMode="External"/><Relationship Id="rId3" Type="http://schemas.openxmlformats.org/officeDocument/2006/relationships/image" Target="../media/image72.jpeg"/><Relationship Id="rId7" Type="http://schemas.openxmlformats.org/officeDocument/2006/relationships/image" Target="../media/image74.jpeg"/><Relationship Id="rId2" Type="http://schemas.openxmlformats.org/officeDocument/2006/relationships/hyperlink" Target="javascript:window.open('./pic/gol.jpg','discount1','width=540,height=540,scrollbars');void(0);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L_Golikov.JPG" TargetMode="External"/><Relationship Id="rId5" Type="http://schemas.openxmlformats.org/officeDocument/2006/relationships/image" Target="../media/image73.jpeg"/><Relationship Id="rId4" Type="http://schemas.openxmlformats.org/officeDocument/2006/relationships/hyperlink" Target="http://ru.wikipedia.org/wiki/%D0%A4%D0%B0%D0%B9%D0%BB:Leonid_Golikov.jpg" TargetMode="External"/><Relationship Id="rId9" Type="http://schemas.openxmlformats.org/officeDocument/2006/relationships/image" Target="../media/image7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hyperlink" Target="http://ru.wikipedia.org/wiki/%D0%A4%D0%B0%D0%B9%D0%BB:Portnova_Zina.jpg" TargetMode="External"/><Relationship Id="rId7" Type="http://schemas.openxmlformats.org/officeDocument/2006/relationships/hyperlink" Target="http://upload.wikimedia.org/wikipedia/commons/e/ef/Hero_of_the_Soviet_Union_medal.png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hyperlink" Target="http://ru.wikipedia.org/wiki/%D0%A4%D0%B0%D0%B9%D0%BB:Order_of_Lenin.jpg" TargetMode="External"/><Relationship Id="rId10" Type="http://schemas.openxmlformats.org/officeDocument/2006/relationships/image" Target="../media/image79.jpeg"/><Relationship Id="rId4" Type="http://schemas.openxmlformats.org/officeDocument/2006/relationships/image" Target="../media/image77.jpeg"/><Relationship Id="rId9" Type="http://schemas.openxmlformats.org/officeDocument/2006/relationships/hyperlink" Target="http://go.mail.ru/frame.html?q=%E7%E8%ED%E0%20%EF%EE%F0%F2%ED%EE%E2%E0&amp;rch=l&amp;jsa=1&amp;sf=0&amp;cf=1&amp;type=all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5.jpeg"/><Relationship Id="rId3" Type="http://schemas.openxmlformats.org/officeDocument/2006/relationships/image" Target="../media/image81.png"/><Relationship Id="rId7" Type="http://schemas.openxmlformats.org/officeDocument/2006/relationships/hyperlink" Target="http://upload.wikimedia.org/wikipedia/commons/e/ef/Hero_of_the_Soviet_Union_medal.png" TargetMode="External"/><Relationship Id="rId12" Type="http://schemas.openxmlformats.org/officeDocument/2006/relationships/hyperlink" Target="http://ru.wikipedia.org/wiki/%D0%A4%D0%B0%D0%B9%D0%BB:Partisan_Medal_1st.jpg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4.png"/><Relationship Id="rId5" Type="http://schemas.openxmlformats.org/officeDocument/2006/relationships/hyperlink" Target="http://ru.wikipedia.org/wiki/%D0%A4%D0%B0%D0%B9%D0%BB:Order_of_Lenin.jpg" TargetMode="External"/><Relationship Id="rId10" Type="http://schemas.openxmlformats.org/officeDocument/2006/relationships/image" Target="../media/image83.png"/><Relationship Id="rId4" Type="http://schemas.openxmlformats.org/officeDocument/2006/relationships/image" Target="../media/image82.jpeg"/><Relationship Id="rId9" Type="http://schemas.openxmlformats.org/officeDocument/2006/relationships/hyperlink" Target="http://ru.wikipedia.org/wiki/%D0%A4%D0%B0%D0%B9%D0%BB:Order_of_the_Patriotic_War_(1st_class).png" TargetMode="External"/><Relationship Id="rId14" Type="http://schemas.openxmlformats.org/officeDocument/2006/relationships/hyperlink" Target="http://ru.wikipedia.org/wiki/%D0%9F%D0%B0%D1%80%D1%82%D0%B8%D0%B7%D0%B0%D0%BD%D1%83_%D0%9E%D1%82%D0%B5%D1%87%D0%B5%D1%81%D1%82%D0%B2%D0%B5%D0%BD%D0%BD%D0%BE%D0%B9_%D0%B2%D0%BE%D0%B9%D0%BD%D1%8B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Order_of_the_Patriotic_War_(1st_class).png" TargetMode="External"/><Relationship Id="rId7" Type="http://schemas.openxmlformats.org/officeDocument/2006/relationships/image" Target="../media/image88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hyperlink" Target="http://go.mail.ru/frame.html?q=%EB%E0%F0%E0%20%EC%E8%F5%E5%E5%ED%EA%EE&amp;rch=l&amp;jsa=1&amp;sf=0&amp;cf=0" TargetMode="External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hyperlink" Target="javascript:window.open('./pic/borod.jpg','discount1','width=520,height=520,scrollbars');void(0);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hyperlink" Target="http://ru.wikipedia.org/wiki/%D0%A4%D0%B0%D0%B9%D0%BB:Order_of_Red_Banner.png" TargetMode="External"/><Relationship Id="rId4" Type="http://schemas.openxmlformats.org/officeDocument/2006/relationships/image" Target="../media/image9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5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javascript:window.open('./pic/uta.jpg','discount1','width=500,height=500,scrollbars');void(0);" TargetMode="Externa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4%D0%B0%D0%B9%D0%BB:%D0%92%D0%B0%D0%BB%D0%B5%D1%80%D0%B0_%D0%92%D0%BE%D0%BB%D0%BA%D0%BE%D0%B2.jpg" TargetMode="External"/><Relationship Id="rId3" Type="http://schemas.openxmlformats.org/officeDocument/2006/relationships/image" Target="../media/image96.jpeg"/><Relationship Id="rId7" Type="http://schemas.openxmlformats.org/officeDocument/2006/relationships/image" Target="../media/image83.png"/><Relationship Id="rId2" Type="http://schemas.openxmlformats.org/officeDocument/2006/relationships/hyperlink" Target="http://ru.wikipedia.org/wiki/%D0%A4%D0%B0%D0%B9%D0%BB:ValaKotyk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4%D0%B0%D0%B9%D0%BB:Order_of_the_Patriotic_War_(1st_class).png" TargetMode="External"/><Relationship Id="rId5" Type="http://schemas.openxmlformats.org/officeDocument/2006/relationships/image" Target="../media/image97.jpeg"/><Relationship Id="rId10" Type="http://schemas.openxmlformats.org/officeDocument/2006/relationships/image" Target="../media/image99.png"/><Relationship Id="rId4" Type="http://schemas.openxmlformats.org/officeDocument/2006/relationships/hyperlink" Target="http://ru.wikipedia.org/wiki/%D0%A4%D0%B0%D0%B9%D0%BB:Okopnaya_pravda.jpg" TargetMode="External"/><Relationship Id="rId9" Type="http://schemas.openxmlformats.org/officeDocument/2006/relationships/image" Target="../media/image9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1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6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8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4048" y="3429000"/>
            <a:ext cx="3682752" cy="269716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Работу выполнили: учащиеся 8 класса МБОУ «Николаевской ООШ» </a:t>
            </a:r>
            <a:r>
              <a:rPr lang="ru-RU" sz="2400" dirty="0" err="1" smtClean="0">
                <a:solidFill>
                  <a:schemeClr val="bg1"/>
                </a:solidFill>
              </a:rPr>
              <a:t>Мензелинского</a:t>
            </a:r>
            <a:r>
              <a:rPr lang="ru-RU" sz="2400" dirty="0" smtClean="0">
                <a:solidFill>
                  <a:schemeClr val="bg1"/>
                </a:solidFill>
              </a:rPr>
              <a:t> муниципального района Республики Татарстан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Руководитель: </a:t>
            </a:r>
            <a:r>
              <a:rPr lang="ru-RU" sz="2400" dirty="0" err="1" smtClean="0">
                <a:solidFill>
                  <a:schemeClr val="bg1"/>
                </a:solidFill>
              </a:rPr>
              <a:t>Марамытова</a:t>
            </a:r>
            <a:r>
              <a:rPr lang="ru-RU" sz="2400" dirty="0" smtClean="0">
                <a:solidFill>
                  <a:schemeClr val="bg1"/>
                </a:solidFill>
              </a:rPr>
              <a:t> М.В.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80527" y="1052736"/>
            <a:ext cx="92170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Презентация на тему «дети войны »</a:t>
            </a:r>
            <a:endParaRPr lang="ru-RU" sz="5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365466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435280" cy="5145435"/>
          </a:xfrm>
        </p:spPr>
        <p:txBody>
          <a:bodyPr/>
          <a:lstStyle/>
          <a:p>
            <a:r>
              <a:rPr lang="ru-RU" sz="48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  <a:ea typeface="+mj-ea"/>
                <a:cs typeface="+mj-cs"/>
              </a:rPr>
              <a:t>Дети войны</a:t>
            </a:r>
            <a:r>
              <a:rPr lang="ru-RU" sz="4800" b="1" kern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+mj-ea"/>
                <a:cs typeface="+mj-cs"/>
              </a:rPr>
              <a:t>.</a:t>
            </a:r>
            <a:endParaRPr lang="ru-RU" dirty="0"/>
          </a:p>
        </p:txBody>
      </p:sp>
      <p:pic>
        <p:nvPicPr>
          <p:cNvPr id="4" name="Picture 5" descr="C:\Documents and Settings\Рыжов\Рабочий стол\Копия (3) ВРЕМЕННЫЕ ФОТО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" y="1650556"/>
            <a:ext cx="5550568" cy="465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Documents and Settings\Рыжов\Рабочий стол\Копия (3) ВРЕМЕННЫЕ ФОТО\Рисунок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98" y="3393631"/>
            <a:ext cx="48926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 flipH="1">
            <a:off x="107502" y="6471918"/>
            <a:ext cx="576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12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02" y="0"/>
            <a:ext cx="4259971" cy="343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029166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5536" y="0"/>
            <a:ext cx="8062664" cy="3657601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hlink"/>
                </a:solidFill>
              </a:rPr>
              <a:t>Дети в блокадном </a:t>
            </a:r>
            <a:r>
              <a:rPr lang="ru-RU" sz="4000" dirty="0" err="1" smtClean="0">
                <a:solidFill>
                  <a:schemeClr val="hlink"/>
                </a:solidFill>
                <a:hlinkClick r:id="rId2"/>
              </a:rPr>
              <a:t>Ленинграде.</a:t>
            </a:r>
            <a:r>
              <a:rPr lang="ru-RU" sz="2800" dirty="0" err="1" smtClean="0">
                <a:solidFill>
                  <a:schemeClr val="hlink"/>
                </a:solidFill>
              </a:rPr>
              <a:t>Они</a:t>
            </a:r>
            <a:r>
              <a:rPr lang="ru-RU" sz="2800" dirty="0" smtClean="0">
                <a:solidFill>
                  <a:schemeClr val="hlink"/>
                </a:solidFill>
              </a:rPr>
              <a:t> </a:t>
            </a:r>
            <a:r>
              <a:rPr lang="ru-RU" sz="2800" dirty="0">
                <a:solidFill>
                  <a:schemeClr val="hlink"/>
                </a:solidFill>
              </a:rPr>
              <a:t>вместе со взрослыми несли </a:t>
            </a:r>
            <a:r>
              <a:rPr lang="ru-RU" sz="2800" dirty="0" smtClean="0">
                <a:solidFill>
                  <a:schemeClr val="hlink"/>
                </a:solidFill>
              </a:rPr>
              <a:t>все тяготы блокады. За время </a:t>
            </a:r>
            <a:r>
              <a:rPr lang="ru-RU" sz="2800" dirty="0" err="1" smtClean="0">
                <a:solidFill>
                  <a:schemeClr val="hlink"/>
                </a:solidFill>
              </a:rPr>
              <a:t>блокды</a:t>
            </a:r>
            <a:r>
              <a:rPr lang="ru-RU" sz="2800" dirty="0" smtClean="0">
                <a:solidFill>
                  <a:schemeClr val="hlink"/>
                </a:solidFill>
              </a:rPr>
              <a:t> погибло 70 000 человек.</a:t>
            </a:r>
            <a:endParaRPr lang="ru-RU" sz="2800" dirty="0" smtClean="0">
              <a:solidFill>
                <a:schemeClr val="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16416" y="6309320"/>
            <a:ext cx="8275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prstClr val="black"/>
                </a:solidFill>
                <a:latin typeface="Times New Roman"/>
              </a:rPr>
              <a:t>32</a:t>
            </a:r>
            <a:endParaRPr lang="ru-RU" sz="14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924944"/>
            <a:ext cx="8478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“125 блокадных грамм… С огнём и кровью пополам”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448164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Зимой 1941- 42 гг. город сковала лютая стужа. Не было топлива и электричества. Смерть входила во все дома. От голода люди умирали прямо на улицах.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В </a:t>
            </a:r>
            <a:r>
              <a:rPr lang="ru-RU" sz="2400" dirty="0">
                <a:solidFill>
                  <a:srgbClr val="FFFF00"/>
                </a:solidFill>
              </a:rPr>
              <a:t>день рабочие и </a:t>
            </a:r>
            <a:r>
              <a:rPr lang="ru-RU" sz="2400" dirty="0" err="1">
                <a:solidFill>
                  <a:srgbClr val="FFFF00"/>
                </a:solidFill>
              </a:rPr>
              <a:t>инженерно</a:t>
            </a:r>
            <a:r>
              <a:rPr lang="ru-RU" sz="2400" dirty="0">
                <a:solidFill>
                  <a:srgbClr val="FFFF00"/>
                </a:solidFill>
              </a:rPr>
              <a:t> – технические работники получали лишь до 250 граммов суррогатного хлеба, а служащие, иждивенцы и дети всего 125 граммов! 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Муки </a:t>
            </a:r>
            <a:r>
              <a:rPr lang="ru-RU" sz="2400" dirty="0">
                <a:solidFill>
                  <a:srgbClr val="FFFF00"/>
                </a:solidFill>
              </a:rPr>
              <a:t>в этом хлебе не было. Его выпекали из мякины, отрубей, целлюлозы. Кто имел дома столярный клей, сыромятные ремни, употребляли их в пищу.</a:t>
            </a:r>
          </a:p>
          <a:p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706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Картинка 11 из 39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603" y="3586664"/>
            <a:ext cx="4250653" cy="3271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4437112"/>
            <a:ext cx="45160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kern="0" dirty="0" smtClean="0">
                <a:solidFill>
                  <a:srgbClr val="DFDE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Детям удалось пережить блокаду</a:t>
            </a:r>
            <a:endParaRPr lang="ru-RU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4" y="404664"/>
            <a:ext cx="3611258" cy="2762926"/>
          </a:xfrm>
          <a:prstGeom prst="rect">
            <a:avLst/>
          </a:prstGeom>
        </p:spPr>
      </p:pic>
      <p:pic>
        <p:nvPicPr>
          <p:cNvPr id="8" name="Содержимое 3" descr="37015678_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5595"/>
            <a:ext cx="5628117" cy="422108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flipH="1">
            <a:off x="107502" y="6198990"/>
            <a:ext cx="50405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100" dirty="0" smtClean="0">
                <a:solidFill>
                  <a:prstClr val="black"/>
                </a:solidFill>
                <a:latin typeface="Times New Roman"/>
              </a:rPr>
              <a:t>33</a:t>
            </a:r>
            <a:endParaRPr lang="ru-RU" sz="11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550494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Рабочий стол\мама\дети войны\40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760487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0"/>
            <a:ext cx="8643937" cy="68468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32440" y="6364777"/>
            <a:ext cx="611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36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605727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мама\дети войны\0_6ed0b_7cd41cb4_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741" y="1626639"/>
            <a:ext cx="4760913" cy="520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Картинка 77 из 244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381" y="585537"/>
            <a:ext cx="4295775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116632"/>
            <a:ext cx="410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Девочки блокадного Ленинграда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04448" y="6198984"/>
            <a:ext cx="539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37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11295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1300" y="2469468"/>
            <a:ext cx="5868144" cy="440110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5"/>
            <a:ext cx="4131532" cy="309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"/>
            <a:ext cx="4320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  <a:ea typeface="+mj-ea"/>
                <a:cs typeface="+mj-cs"/>
              </a:rPr>
              <a:t>Дорога жизни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748464" y="6060486"/>
            <a:ext cx="366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38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9" name="Picture 2" descr="C:\Documents and Settings\User\Рабочий стол\мама\дети войны\blokada-leningrada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89417"/>
            <a:ext cx="4716016" cy="367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206" y="0"/>
            <a:ext cx="4042257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84646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7200" dirty="0" smtClean="0">
                <a:solidFill>
                  <a:schemeClr val="hlink"/>
                </a:solidFill>
              </a:rPr>
              <a:t>Дети были под оккупацией у немцев.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604448" y="4952492"/>
            <a:ext cx="539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41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5010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в тылу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7" y="188640"/>
            <a:ext cx="3488991" cy="5184576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nazi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516" y="20204"/>
            <a:ext cx="4760484" cy="385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в тылу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03526"/>
            <a:ext cx="4392488" cy="3183128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532440" y="5506489"/>
            <a:ext cx="611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43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2704823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764704"/>
            <a:ext cx="3754760" cy="652934"/>
          </a:xfrm>
        </p:spPr>
        <p:txBody>
          <a:bodyPr>
            <a:normAutofit fontScale="90000"/>
          </a:bodyPr>
          <a:lstStyle/>
          <a:p>
            <a:r>
              <a:rPr lang="ru-RU" sz="4800" b="1" kern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</a:rPr>
              <a:t>Дети войны.</a:t>
            </a:r>
            <a:endParaRPr lang="ru-RU" dirty="0"/>
          </a:p>
        </p:txBody>
      </p:sp>
      <p:pic>
        <p:nvPicPr>
          <p:cNvPr id="5" name="Picture 4" descr="C:\Documents and Settings\Рыжов\Рабочий стол\Копия (3) ВРЕМЕННЫЕ ФОТО\Рисунок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672" y="2382314"/>
            <a:ext cx="60960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32440" y="6198988"/>
            <a:ext cx="5040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dirty="0" smtClean="0">
                <a:solidFill>
                  <a:prstClr val="black"/>
                </a:solidFill>
                <a:latin typeface="Times New Roman"/>
              </a:rPr>
              <a:t>10</a:t>
            </a:r>
            <a:endParaRPr lang="ru-RU" sz="1000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" y="0"/>
            <a:ext cx="4947523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79512" y="764705"/>
            <a:ext cx="5328592" cy="352839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86493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435280" cy="5433467"/>
          </a:xfrm>
        </p:spPr>
        <p:txBody>
          <a:bodyPr/>
          <a:lstStyle/>
          <a:p>
            <a:r>
              <a:rPr lang="ru-RU" sz="5400" dirty="0" smtClean="0">
                <a:solidFill>
                  <a:srgbClr val="FFFF00"/>
                </a:solidFill>
              </a:rPr>
              <a:t>Цель нашей работы : </a:t>
            </a:r>
            <a:r>
              <a:rPr lang="ru-RU" sz="5400" dirty="0" smtClean="0">
                <a:solidFill>
                  <a:srgbClr val="FFFF00"/>
                </a:solidFill>
              </a:rPr>
              <a:t>-</a:t>
            </a:r>
          </a:p>
          <a:p>
            <a:pPr marL="0" indent="0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-узнать </a:t>
            </a:r>
            <a:r>
              <a:rPr lang="ru-RU" sz="5400" dirty="0" smtClean="0">
                <a:solidFill>
                  <a:schemeClr val="bg1"/>
                </a:solidFill>
              </a:rPr>
              <a:t>какие испытания выпали детям на войне, </a:t>
            </a:r>
            <a:endParaRPr lang="ru-RU" sz="54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-показать роль детей в приближении  Победы.   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30617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44 из 3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362"/>
            <a:ext cx="4673186" cy="697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332656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Расстрелянные дети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Picture 4" descr="C:\Documents and Settings\Рыжов\Рабочий стол\Копия (3) ВРЕМЕННЫЕ ФОТО\Рисунок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739" y="2420888"/>
            <a:ext cx="4680521" cy="3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76456" y="6198985"/>
            <a:ext cx="3600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44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8588954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e963a27900c2cf3e8d9bff2ed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14" y="1700808"/>
            <a:ext cx="6205265" cy="5157192"/>
          </a:xfrm>
          <a:prstGeom prst="rect">
            <a:avLst/>
          </a:prstGeom>
        </p:spPr>
      </p:pic>
      <p:pic>
        <p:nvPicPr>
          <p:cNvPr id="5" name="Picture 7" descr="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171" y="15311"/>
            <a:ext cx="5413388" cy="3917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32441" y="4799476"/>
            <a:ext cx="6115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dirty="0" smtClean="0">
                <a:solidFill>
                  <a:prstClr val="black"/>
                </a:solidFill>
                <a:latin typeface="Times New Roman"/>
              </a:rPr>
              <a:t>7</a:t>
            </a:r>
            <a:endParaRPr lang="ru-RU" sz="10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5876386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а 170 из 3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99483"/>
            <a:ext cx="9144001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0"/>
            <a:ext cx="64087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Расстрелянные дети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8604447" y="6060486"/>
            <a:ext cx="5395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46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293811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8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7200" dirty="0" smtClean="0">
                <a:solidFill>
                  <a:schemeClr val="hlink"/>
                </a:solidFill>
              </a:rPr>
              <a:t>Тысячи детей погибли  в концлагерях.</a:t>
            </a:r>
            <a:r>
              <a:rPr lang="ru-RU" sz="7200" b="0" dirty="0" smtClean="0">
                <a:solidFill>
                  <a:schemeClr val="hlink"/>
                </a:solidFill>
              </a:rPr>
              <a:t/>
            </a:r>
            <a:br>
              <a:rPr lang="ru-RU" sz="7200" b="0" dirty="0" smtClean="0">
                <a:solidFill>
                  <a:schemeClr val="hlink"/>
                </a:solidFill>
              </a:rPr>
            </a:br>
            <a:endParaRPr lang="ru-RU" sz="7200" b="0" dirty="0" smtClean="0">
              <a:solidFill>
                <a:schemeClr val="hlin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3789039"/>
            <a:ext cx="8568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В фашистских концлагерях содержалось более 20 миллионов человек из 30 стран мира.</a:t>
            </a:r>
          </a:p>
          <a:p>
            <a:r>
              <a:rPr lang="ru-RU" sz="3200" dirty="0">
                <a:solidFill>
                  <a:srgbClr val="FFFF00"/>
                </a:solidFill>
              </a:rPr>
              <a:t>12 миллионов не дожили до освобождения, среди них около</a:t>
            </a:r>
            <a:br>
              <a:rPr lang="ru-RU" sz="3200" dirty="0">
                <a:solidFill>
                  <a:srgbClr val="FFFF00"/>
                </a:solidFill>
              </a:rPr>
            </a:br>
            <a:r>
              <a:rPr lang="ru-RU" sz="3200" dirty="0">
                <a:solidFill>
                  <a:srgbClr val="FFFF00"/>
                </a:solidFill>
              </a:rPr>
              <a:t> 2 миллионов детей…</a:t>
            </a:r>
          </a:p>
        </p:txBody>
      </p:sp>
    </p:spTree>
    <p:extLst>
      <p:ext uri="{BB962C8B-B14F-4D97-AF65-F5344CB8AC3E}">
        <p14:creationId xmlns:p14="http://schemas.microsoft.com/office/powerpoint/2010/main" val="381440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3 из 3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943"/>
            <a:ext cx="8739302" cy="6554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46806" y="6245152"/>
            <a:ext cx="4057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48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92917057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\Рабочий стол\мама\дети войны\дети-в-концлагере-400x3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732320"/>
            <a:ext cx="8244915" cy="6125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604447" y="6198985"/>
            <a:ext cx="3600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49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6632"/>
            <a:ext cx="34563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.. </a:t>
            </a:r>
            <a:r>
              <a:rPr lang="ru-RU" sz="2800" b="1" dirty="0">
                <a:solidFill>
                  <a:srgbClr val="FFFF00"/>
                </a:solidFill>
                <a:latin typeface="Arial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в Бухенвальде 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29260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свенцим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83869"/>
            <a:ext cx="8651100" cy="5839646"/>
          </a:xfrm>
          <a:prstGeom prst="rect">
            <a:avLst/>
          </a:prstGeom>
          <a:noFill/>
          <a:ln w="38100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.. в Освенциме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8830612" y="6245152"/>
            <a:ext cx="5659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52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8133555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konzla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0004"/>
            <a:ext cx="6489260" cy="4471123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39952" y="4797152"/>
            <a:ext cx="4909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Arial" charset="0"/>
              </a:rPr>
              <a:t>По разным подсчетам там погибли </a:t>
            </a:r>
            <a:br>
              <a:rPr lang="ru-RU" sz="2400" b="1" dirty="0" smtClean="0">
                <a:solidFill>
                  <a:srgbClr val="FFFF00"/>
                </a:solidFill>
                <a:latin typeface="Arial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Arial" charset="0"/>
              </a:rPr>
              <a:t>от 1,5 до 2,2 миллионов человек.</a:t>
            </a:r>
            <a:endParaRPr lang="ru-RU" sz="2400" b="1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5" name="Picture 5" descr="konzlager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6"/>
          <a:stretch/>
        </p:blipFill>
        <p:spPr bwMode="auto">
          <a:xfrm>
            <a:off x="0" y="3430425"/>
            <a:ext cx="3681046" cy="3368435"/>
          </a:xfrm>
          <a:prstGeom prst="rect">
            <a:avLst/>
          </a:prstGeom>
          <a:noFill/>
          <a:ln w="38100" algn="ctr">
            <a:solidFill>
              <a:srgbClr val="A5002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32654"/>
            <a:ext cx="22322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  <a:latin typeface="Arial" charset="0"/>
              </a:rPr>
              <a:t>Освенцим был настоящей ''фабрикой смерти''.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32440" y="6453337"/>
            <a:ext cx="5846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53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5274400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Рыжов\Рабочий стол\Копия (3) ВРЕМЕННЫЕ ФОТО\Рисун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2" y="836712"/>
            <a:ext cx="8742986" cy="585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6318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.. в Саласпилсе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4791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Documents and Settings\User.COMP1\Рабочий стол\кабалина в.в\саласпилс\holocaust_Childre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600"/>
            <a:ext cx="4343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D:\Documents and Settings\User.COMP1\Рабочий стол\кабалина в.в\саласпилс\img_157_41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8600"/>
            <a:ext cx="4614863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27231" y="5644988"/>
            <a:ext cx="3548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55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85063076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721499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</a:rPr>
              <a:t>Каждое поколение имеет свое восприятие Великой Отечественной Войны.  Я и мои друзья  знаем о ней из воспоминаний наших бабушек и дедушек, которые были совсем маленькими детьми, когда началась эта страшная война. </a:t>
            </a:r>
            <a:endParaRPr lang="ru-RU" sz="1800" dirty="0" smtClean="0">
              <a:solidFill>
                <a:schemeClr val="bg1"/>
              </a:solidFill>
            </a:endParaRPr>
          </a:p>
          <a:p>
            <a:r>
              <a:rPr lang="ru-RU" sz="1800" dirty="0" smtClean="0">
                <a:solidFill>
                  <a:schemeClr val="bg1"/>
                </a:solidFill>
              </a:rPr>
              <a:t>Из </a:t>
            </a:r>
            <a:r>
              <a:rPr lang="ru-RU" sz="1800" dirty="0">
                <a:solidFill>
                  <a:schemeClr val="bg1"/>
                </a:solidFill>
              </a:rPr>
              <a:t>воспоминаний моего дедушке </a:t>
            </a:r>
            <a:r>
              <a:rPr lang="ru-RU" sz="1800" dirty="0">
                <a:solidFill>
                  <a:srgbClr val="FFFF00"/>
                </a:solidFill>
              </a:rPr>
              <a:t>:Когда началась война  в 1941 году мне было 6 лет. Я плохо понимал, что такое война. Моя мама   с раннего утра и  до темноты  работала в поле- для фронта, я по мере своих сил тоже помогали своим мамам. Картошку копали лопатами наши мамы, а мы ее собирали, но ни одной картофелины взять домой было  нельзя. Все что выращивали на колхозных полях отправляли на фронт –это  рожь, пшеницу, картошку.  Себе не оставляли ничего , Зимой мамы тоже работали – шили фуфайки, вязали носки, варежки, а мы  больше играли в партизан  Красной Армии. </a:t>
            </a:r>
            <a:r>
              <a:rPr lang="ru-RU" sz="1800" dirty="0">
                <a:solidFill>
                  <a:schemeClr val="bg1"/>
                </a:solidFill>
              </a:rPr>
              <a:t>Из воспоминаний моей бабушке :</a:t>
            </a:r>
            <a:r>
              <a:rPr lang="ru-RU" sz="1800" dirty="0">
                <a:solidFill>
                  <a:srgbClr val="FFFF00"/>
                </a:solidFill>
              </a:rPr>
              <a:t>Кода началась война мне было 12 лет. Я с подругами работала на току, на котором была ручная веялка. На сита засыпали зерно, вручную приводили их в движение. Чистое зерно засыпали в бадью по 50 кг и сыпали в мешки. Труд был изнуряющий. После того, как урожай был собран, одну часть свозили в амбары, другую сдавали на элеватор. Формировался обоз с хлебом. Старшим и первым в этом обозе был кто-нибудь из взрослых, на остальных сидели мы, дети, управляя быками. Умели запрягать и быков и лошадей. Мы стали сдавать государству шерсть после стрижки овец, масло, молоко, яйца. Кроме того, вязали для фронта варежки, носки. </a:t>
            </a:r>
            <a:r>
              <a:rPr lang="ru-RU" sz="1800" dirty="0">
                <a:solidFill>
                  <a:schemeClr val="bg1"/>
                </a:solidFill>
              </a:rPr>
              <a:t>Слушая дедушкины и бабушкины воспоминания, я с друзьями  захотели больше узнать о других детях войны </a:t>
            </a:r>
          </a:p>
        </p:txBody>
      </p:sp>
    </p:spTree>
    <p:extLst>
      <p:ext uri="{BB962C8B-B14F-4D97-AF65-F5344CB8AC3E}">
        <p14:creationId xmlns:p14="http://schemas.microsoft.com/office/powerpoint/2010/main" val="32387486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Рыжов\Рабочий стол\Копия (3) ВРЕМЕННЫЕ ФОТО\Рисунок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6638925" cy="444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88640"/>
            <a:ext cx="6462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+mj-ea"/>
                <a:cs typeface="+mj-cs"/>
              </a:rPr>
              <a:t>Освобожденные дети Саласпилса в 1944 г.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2" descr="D:\Documents and Settings\User.COMP1\Рабочий стол\кабалина в.в\саласпилс\pic_92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242" y="3212976"/>
            <a:ext cx="3887180" cy="42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58000" y="620689"/>
            <a:ext cx="20692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FFFF00"/>
                </a:solidFill>
                <a:latin typeface="Tahoma" pitchFamily="34" charset="0"/>
              </a:rPr>
              <a:t>«Мать» (которая защищает детей – установлена на месте детских бараков)…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0" y="6060486"/>
            <a:ext cx="7378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57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7758263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27984" y="260648"/>
            <a:ext cx="4032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Arial" charset="0"/>
              </a:rPr>
              <a:t>.. в Гданьске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" y="3033229"/>
            <a:ext cx="4797180" cy="378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288" y="1556792"/>
            <a:ext cx="461639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64439" cy="437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98401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22" y="260648"/>
            <a:ext cx="6849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.. в </a:t>
            </a:r>
            <a:r>
              <a:rPr lang="ru-RU" sz="2800" b="1" dirty="0" smtClean="0">
                <a:solidFill>
                  <a:srgbClr val="FFFF00"/>
                </a:solidFill>
                <a:latin typeface="Arial" charset="0"/>
              </a:rPr>
              <a:t>Сокольниках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274" y="476672"/>
            <a:ext cx="339472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46" y="4141040"/>
            <a:ext cx="4143718" cy="284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8" name="Picture 2" descr="C:\Users\Марамытова Марина\Desktop\50bc9db55b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2" y="828333"/>
            <a:ext cx="5434068" cy="365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Марамытова Марина\Desktop\2_Sokolnik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936" y="3429000"/>
            <a:ext cx="3089686" cy="344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flipH="1">
            <a:off x="26819" y="6060486"/>
            <a:ext cx="10887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59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1070248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63688" y="332656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  <a:ea typeface="+mj-ea"/>
                <a:cs typeface="+mj-cs"/>
              </a:rPr>
              <a:t>Истощённые голодом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Picture 6" descr="C:\Documents and Settings\Рыжов\Рабочий стол\Копия (3) ВРЕМЕННЫЕ ФОТО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7768"/>
            <a:ext cx="8712968" cy="584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44408" y="6614483"/>
            <a:ext cx="1080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60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331682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2276475"/>
            <a:ext cx="7772400" cy="1920875"/>
          </a:xfrm>
        </p:spPr>
        <p:txBody>
          <a:bodyPr/>
          <a:lstStyle/>
          <a:p>
            <a:pPr eaLnBrk="1" hangingPunct="1">
              <a:defRPr/>
            </a:pPr>
            <a:r>
              <a:rPr lang="ru-RU" sz="7200" dirty="0" smtClean="0">
                <a:solidFill>
                  <a:schemeClr val="hlink"/>
                </a:solidFill>
              </a:rPr>
              <a:t>Дети воевали в партизанских отрядах, в воинских частях.</a:t>
            </a:r>
            <a:br>
              <a:rPr lang="ru-RU" sz="7200" dirty="0" smtClean="0">
                <a:solidFill>
                  <a:schemeClr val="hlink"/>
                </a:solidFill>
              </a:rPr>
            </a:br>
            <a:endParaRPr lang="ru-RU" sz="7200" dirty="0" smtClean="0">
              <a:solidFill>
                <a:schemeClr val="hlin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388424" y="6198990"/>
            <a:ext cx="6480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16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596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ru-RU" sz="4000" b="1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</a:t>
            </a:r>
            <a:r>
              <a:rPr lang="ru-RU" sz="40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Детский</a:t>
            </a:r>
            <a:r>
              <a:rPr lang="ru-RU" sz="4000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b="1" i="1" dirty="0">
                <a:solidFill>
                  <a:srgbClr val="66FF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фронт»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2459038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	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47675" y="1792288"/>
            <a:ext cx="8228013" cy="481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FFFF00"/>
                </a:solidFill>
              </a:rPr>
              <a:t>Сотни тысяч детей стали бойцами Великой Отечественной. Можно сказать, что на территории нашей страны действовал в годы войны самый настоящий детский фронт. Четырем школьникам было присвоено самое высокое военное звание – Герой Советского Союза. </a:t>
            </a:r>
            <a:r>
              <a:rPr lang="ru-RU" sz="1000" b="1" i="1" dirty="0" smtClean="0">
                <a:solidFill>
                  <a:srgbClr val="FFFF00"/>
                </a:solidFill>
              </a:rPr>
              <a:t>17</a:t>
            </a:r>
            <a:endParaRPr lang="ru-RU" sz="1000" b="1" i="1" dirty="0">
              <a:solidFill>
                <a:srgbClr val="FFFF00"/>
              </a:solidFill>
            </a:endParaRPr>
          </a:p>
        </p:txBody>
      </p:sp>
      <p:pic>
        <p:nvPicPr>
          <p:cNvPr id="7174" name="Picture 6" descr="J0239997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75" y="6107113"/>
            <a:ext cx="746125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756186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1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-27747"/>
            <a:ext cx="3779912" cy="508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2738" y="-27747"/>
            <a:ext cx="4392488" cy="3625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2972374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06" y="3777152"/>
            <a:ext cx="4222757" cy="306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Documents and Settings\Рыжов\Рабочий стол\Копия (3) ВРЕМЕННЫЕ ФОТО\Рисунок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350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8550186" y="6383656"/>
            <a:ext cx="486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13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542548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8 из 15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02"/>
            <a:ext cx="5688632" cy="397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Картинка 10 из 15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202" y="2852935"/>
            <a:ext cx="4763798" cy="400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2779544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" y="3031207"/>
            <a:ext cx="5256584" cy="382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32440" y="6309320"/>
            <a:ext cx="583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14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632" y="16202"/>
            <a:ext cx="3427311" cy="360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2560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229200"/>
            <a:ext cx="5184576" cy="64807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Многие из них награждены орденами и медалями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" name="Picture 2" descr="C:\Documents and Settings\User\Рабочий стол\мама\дети войны\1316678009_war_childs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638" y="51600"/>
            <a:ext cx="4604059" cy="671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48464" y="4365104"/>
            <a:ext cx="369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8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53"/>
            <a:ext cx="5004048" cy="4700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71825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_self" descr="http://gogo.ru/preview?id=13918175">
            <a:hlinkClick r:id="rId2" tgtFrame="_blank"/>
          </p:cNvPr>
          <p:cNvPicPr>
            <a:picLocks noGr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95" y="0"/>
            <a:ext cx="3052645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_self" descr="http://gogo.ru/preview?id=91625568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5688" y="3717032"/>
            <a:ext cx="2808312" cy="322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_self" descr="http://preview.gogo.ru/urlpreview?url=img-2003-05.photosight.ru/06/203629.jpg">
            <a:hlinkClick r:id="rId6" tgtFrame="_blank"/>
          </p:cNvPr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326" y="3309446"/>
            <a:ext cx="3384376" cy="351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131840" y="260648"/>
            <a:ext cx="511256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Марат </a:t>
            </a:r>
            <a:r>
              <a:rPr lang="ru-RU" sz="4000" b="1" spc="-100" dirty="0" err="1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Казей</a:t>
            </a:r>
            <a: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/>
            </a:r>
            <a:b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04448" y="6198988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19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02" y="4885449"/>
            <a:ext cx="1990086" cy="205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Орден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5896" y="3717032"/>
            <a:ext cx="18722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Орден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Отечественной войны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1 степени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504" y="678559"/>
            <a:ext cx="1613808" cy="289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516216" y="678559"/>
            <a:ext cx="12236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Герой Советского Союза (Посмертно)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833" y="1832721"/>
            <a:ext cx="1198786" cy="1818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94" y="1919914"/>
            <a:ext cx="1132494" cy="173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915816" y="980728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Медаль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боевые заслуги 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576" y="3703565"/>
            <a:ext cx="1428469" cy="2219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403788" y="3152002"/>
            <a:ext cx="2336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Орден Ленина  </a:t>
            </a:r>
          </a:p>
        </p:txBody>
      </p:sp>
    </p:spTree>
    <p:extLst>
      <p:ext uri="{BB962C8B-B14F-4D97-AF65-F5344CB8AC3E}">
        <p14:creationId xmlns:p14="http://schemas.microsoft.com/office/powerpoint/2010/main" val="160741333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Картинка 4 из 252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25" y="-76571"/>
            <a:ext cx="5269820" cy="3212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Картинка 23 из 5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093" y="1182908"/>
            <a:ext cx="3923928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Картинка 18 из 3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825" y="3068960"/>
            <a:ext cx="5462519" cy="37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66" y="-99391"/>
            <a:ext cx="242012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748464" y="5688850"/>
            <a:ext cx="395536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Calibri"/>
                <a:ea typeface="Calibri"/>
                <a:cs typeface="Times New Roman"/>
              </a:rPr>
              <a:t>3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980729"/>
            <a:ext cx="723629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За годы войны(1941-1945) на советской территории было разрушено :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1 710городов и поселков городского типа;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Более 70 000сёл и деревень;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80 000 школ и учебных заведений 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40 000 больниц; 40 000 библиотек;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32 000 промышленных предприятий;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98 000 колхозов; 1 876 совхозов;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25 000 000 человек осталось без крова 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8 668 400 погибло военнослужащих;</a:t>
            </a:r>
          </a:p>
          <a:p>
            <a:pPr marL="342900" indent="-342900">
              <a:buAutoNum type="arabicPlain" startAt="7"/>
            </a:pPr>
            <a:r>
              <a:rPr lang="ru-RU" sz="2000" dirty="0" smtClean="0">
                <a:solidFill>
                  <a:srgbClr val="FFFF00"/>
                </a:solidFill>
              </a:rPr>
              <a:t>420 379 человек истреблено на оккупированных территориях;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4 100 000 человек погибло в оккупации;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Война длилась 1 418 дней.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pPr marL="342900" indent="-342900">
              <a:buAutoNum type="arabicPlain" startAt="7"/>
            </a:pPr>
            <a:endParaRPr lang="ru-RU" dirty="0" smtClean="0"/>
          </a:p>
          <a:p>
            <a:pPr marL="342900" indent="-342900">
              <a:buAutoNum type="arabicPlain" startAt="7"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90584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16632"/>
            <a:ext cx="46805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Леня Голиков</a:t>
            </a:r>
            <a: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/>
            </a:r>
            <a:b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Содержимое 5" descr="Леня Голиков">
            <a:hlinkClick r:id="rId2"/>
          </p:cNvPr>
          <p:cNvPicPr>
            <a:picLocks noGr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082299"/>
            <a:ext cx="3528392" cy="386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4" descr="http://upload.wikimedia.org/wikipedia/ru/2/2d/Leonid_Golikov.jpg">
            <a:hlinkClick r:id="rId4"/>
          </p:cNvPr>
          <p:cNvPicPr>
            <a:picLocks noGr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74" y="4265"/>
            <a:ext cx="2579385" cy="354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ru/thumb/6/6d/L_Golikov.JPG/210px-L_Golikov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0152" y="1484784"/>
            <a:ext cx="3203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Файл:Hero of the Soviet Union medal.pn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3717032"/>
            <a:ext cx="1800200" cy="3127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99792" y="4797152"/>
            <a:ext cx="21962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" lvl="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ru-RU" sz="2400" b="1" dirty="0" smtClean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Герой Советского Союза (Посмертно</a:t>
            </a: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).</a:t>
            </a:r>
            <a:endParaRPr lang="ru-RU" sz="2400" b="1" dirty="0">
              <a:solidFill>
                <a:srgbClr val="FFFF00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45371658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9" y="17621"/>
            <a:ext cx="2882454" cy="384160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Содержимое 4" descr="Portnova Zina.jpg">
            <a:hlinkClick r:id="rId3"/>
          </p:cNvPr>
          <p:cNvPicPr>
            <a:picLocks noGr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9" y="4221088"/>
            <a:ext cx="233975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77989" y="188640"/>
            <a:ext cx="42372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 smtClean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Зина Портнова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Order of Lenin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7989" y="1628800"/>
            <a:ext cx="2118617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95611" y="1127359"/>
            <a:ext cx="27725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00"/>
                </a:solidFill>
                <a:latin typeface="Corbel"/>
              </a:rPr>
              <a:t>Орден Ленина </a:t>
            </a:r>
            <a:endParaRPr lang="ru-RU" sz="2400" b="1" dirty="0">
              <a:solidFill>
                <a:srgbClr val="FFFF00"/>
              </a:solidFill>
              <a:latin typeface="Corbel"/>
            </a:endParaRPr>
          </a:p>
        </p:txBody>
      </p:sp>
      <p:pic>
        <p:nvPicPr>
          <p:cNvPr id="7" name="Рисунок 6" descr="Файл:Hero of the Soviet Union medal.png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4005064"/>
            <a:ext cx="1835979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061966" y="5157192"/>
            <a:ext cx="2734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FF00"/>
                </a:solidFill>
                <a:latin typeface="Corbel"/>
              </a:rPr>
              <a:t>Герой советского Союза    </a:t>
            </a: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(Посмертно).</a:t>
            </a:r>
            <a:endParaRPr lang="ru-RU" sz="2400" b="1" dirty="0">
              <a:solidFill>
                <a:srgbClr val="FFFF00"/>
              </a:solidFill>
              <a:latin typeface="Corbel"/>
            </a:endParaRPr>
          </a:p>
        </p:txBody>
      </p:sp>
      <p:pic>
        <p:nvPicPr>
          <p:cNvPr id="9" name="pic_self" descr="http://preview.gogo.ru/urlpreview?url=img-fotki.yandex.ru/get/3204/juryno.0/0_1c9bc_620af9a0_XL">
            <a:hlinkClick r:id="rId9" tgtFrame="_blank"/>
          </p:cNvPr>
          <p:cNvPicPr>
            <a:picLocks noGr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96606" y="896526"/>
            <a:ext cx="3747394" cy="3684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68216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36096" y="548680"/>
            <a:ext cx="29523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Валя Котик</a:t>
            </a:r>
            <a: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/>
            </a:r>
            <a:b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Содержимое 4" descr="Котик Валя "/>
          <p:cNvPicPr>
            <a:picLocks noGr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8" y="2726338"/>
            <a:ext cx="2232248" cy="29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759"/>
            <a:ext cx="3044265" cy="269016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Содержимое 5" descr="600x600,fs-NASEDKIN-04,016,016.jpg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6796" y="1196752"/>
            <a:ext cx="3771074" cy="55404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flipH="1">
            <a:off x="107504" y="5460322"/>
            <a:ext cx="7200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000" dirty="0" smtClean="0">
                <a:solidFill>
                  <a:prstClr val="black"/>
                </a:solidFill>
                <a:latin typeface="Times New Roman"/>
              </a:rPr>
              <a:t>23</a:t>
            </a:r>
            <a:endParaRPr lang="ru-RU" sz="1000" dirty="0">
              <a:solidFill>
                <a:prstClr val="black"/>
              </a:solidFill>
              <a:latin typeface="Times New Roman"/>
            </a:endParaRPr>
          </a:p>
        </p:txBody>
      </p:sp>
      <p:pic>
        <p:nvPicPr>
          <p:cNvPr id="7" name="Рисунок 6" descr="Order of Lenin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26829" y="4797151"/>
            <a:ext cx="142494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4" descr="Файл:Hero of the Soviet Union medal.png">
            <a:hlinkClick r:id="rId7"/>
          </p:cNvPr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1196752"/>
            <a:ext cx="13620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Order of the Patriotic War (1st class).png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00521" y="5073512"/>
            <a:ext cx="142494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00520" y="4182618"/>
            <a:ext cx="253761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Орден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Отечественной войны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1 степени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308" y="3497658"/>
            <a:ext cx="2903116" cy="82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23728" y="3966981"/>
            <a:ext cx="1512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Орден Ленина  </a:t>
            </a:r>
          </a:p>
        </p:txBody>
      </p:sp>
      <p:pic>
        <p:nvPicPr>
          <p:cNvPr id="14" name="Рисунок 13" descr="Partisan Medal 1st.jpg">
            <a:hlinkClick r:id="rId12"/>
          </p:cNvPr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275880" y="173713"/>
            <a:ext cx="1440136" cy="217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439299" y="2348883"/>
            <a:ext cx="27300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" lvl="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ru-RU" sz="2000" dirty="0">
                <a:solidFill>
                  <a:srgbClr val="FFFF00"/>
                </a:solidFill>
                <a:latin typeface="Corbel"/>
              </a:rPr>
              <a:t>Медаль </a:t>
            </a:r>
            <a:r>
              <a:rPr lang="ru-RU" sz="2000" dirty="0">
                <a:solidFill>
                  <a:srgbClr val="FFFF00"/>
                </a:solidFill>
                <a:latin typeface="Corbel"/>
                <a:hlinkClick r:id="rId14" tooltip="Партизану Отечественной войны"/>
              </a:rPr>
              <a:t>Партизану Отечественной войны</a:t>
            </a:r>
            <a:r>
              <a:rPr lang="ru-RU" sz="2000" dirty="0">
                <a:solidFill>
                  <a:srgbClr val="FFFF00"/>
                </a:solidFill>
                <a:latin typeface="Corbel"/>
              </a:rPr>
              <a:t> II степени</a:t>
            </a:r>
            <a:r>
              <a:rPr lang="ru-RU" sz="2400" dirty="0">
                <a:solidFill>
                  <a:prstClr val="white"/>
                </a:solidFill>
                <a:latin typeface="Corbe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216976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33009" y="880994"/>
            <a:ext cx="4079051" cy="3869978"/>
          </a:xfrm>
          <a:prstGeom prst="rect">
            <a:avLst/>
          </a:prstGeom>
        </p:spPr>
      </p:pic>
      <p:pic>
        <p:nvPicPr>
          <p:cNvPr id="3" name="Рисунок 2" descr="Order of the Patriotic War (1st class).pn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8318" y="4562674"/>
            <a:ext cx="2067882" cy="200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256200" y="4725144"/>
            <a:ext cx="34202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Орден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Отечественной войны </a:t>
            </a:r>
            <a:endParaRPr lang="ru-RU" sz="2400" b="1" dirty="0" smtClean="0">
              <a:solidFill>
                <a:srgbClr val="FFFF00"/>
              </a:solidFill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степени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 (Посмертно).</a:t>
            </a:r>
            <a:endParaRPr lang="ru-RU" sz="2400" b="1" dirty="0">
              <a:solidFill>
                <a:srgbClr val="FFFF00"/>
              </a:solidFill>
              <a:latin typeface="Corbel" pitchFamily="34" charset="0"/>
              <a:cs typeface="Arial" pitchFamily="34" charset="0"/>
            </a:endParaRPr>
          </a:p>
        </p:txBody>
      </p:sp>
      <p:pic>
        <p:nvPicPr>
          <p:cNvPr id="5" name="pic_self" descr="http://foto.mail.ru/inbox/estonija/_myphoto/p-64.jpg">
            <a:hlinkClick r:id="rId5" tgtFrame="_blank"/>
          </p:cNvPr>
          <p:cNvPicPr>
            <a:picLocks noGr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600400" cy="359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923928" y="188640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Лара Михеенко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" name="Рисунок 5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D6D6D6"/>
              </a:clrFrom>
              <a:clrTo>
                <a:srgbClr val="D6D6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149724"/>
            <a:ext cx="1332656" cy="2015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19672" y="3933056"/>
            <a:ext cx="19807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Медаль «Партизану Отечественной Войны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 степени»</a:t>
            </a:r>
          </a:p>
        </p:txBody>
      </p:sp>
    </p:spTree>
    <p:extLst>
      <p:ext uri="{BB962C8B-B14F-4D97-AF65-F5344CB8AC3E}">
        <p14:creationId xmlns:p14="http://schemas.microsoft.com/office/powerpoint/2010/main" val="215464391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18864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Саша Бородулин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Саша Бородулин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824" y="1340768"/>
            <a:ext cx="4428583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Саша Бородулин"/>
          <p:cNvPicPr>
            <a:picLocks noGrp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89831" y="717848"/>
            <a:ext cx="2592288" cy="350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Order of Red Banner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4199021"/>
            <a:ext cx="2076822" cy="23952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84327" y="4941167"/>
            <a:ext cx="15955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152" lvl="0">
              <a:spcBef>
                <a:spcPts val="700"/>
              </a:spcBef>
              <a:buClr>
                <a:srgbClr val="D6ECFF"/>
              </a:buClr>
              <a:buSzPct val="95000"/>
            </a:pPr>
            <a:r>
              <a:rPr lang="ru-RU" sz="2400" b="1" dirty="0">
                <a:solidFill>
                  <a:srgbClr val="FFFF00"/>
                </a:solidFill>
                <a:latin typeface="Corbel"/>
              </a:rPr>
              <a:t>Орден Красного Знамени</a:t>
            </a:r>
          </a:p>
        </p:txBody>
      </p:sp>
    </p:spTree>
    <p:extLst>
      <p:ext uri="{BB962C8B-B14F-4D97-AF65-F5344CB8AC3E}">
        <p14:creationId xmlns:p14="http://schemas.microsoft.com/office/powerpoint/2010/main" val="256259859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27784" y="1052736"/>
            <a:ext cx="3998843" cy="4896370"/>
          </a:xfrm>
          <a:prstGeom prst="rect">
            <a:avLst/>
          </a:prstGeom>
          <a:noFill/>
        </p:spPr>
      </p:pic>
      <p:pic>
        <p:nvPicPr>
          <p:cNvPr id="3" name="Рисунок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D6D6D6"/>
              </a:clrFrom>
              <a:clrTo>
                <a:srgbClr val="D6D6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606770"/>
            <a:ext cx="1656184" cy="260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0094" y="4437112"/>
            <a:ext cx="2088059" cy="208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47614" y="332657"/>
            <a:ext cx="61207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Юта </a:t>
            </a:r>
            <a:r>
              <a:rPr lang="ru-RU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Бондаровская</a:t>
            </a:r>
            <a:r>
              <a:rPr lang="ru-RU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Содержимое 4" descr="Дети-герои"/>
          <p:cNvPicPr>
            <a:picLocks noGr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686599"/>
            <a:ext cx="2339752" cy="321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5" descr="Юта Бондаровская">
            <a:hlinkClick r:id="rId6"/>
          </p:cNvPr>
          <p:cNvPicPr>
            <a:picLocks noGr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482" y="3645024"/>
            <a:ext cx="2964342" cy="3130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63688" y="1412776"/>
            <a:ext cx="14401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Медаль «Партизану Отечественной Войны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 степени»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4725143"/>
            <a:ext cx="192595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Орден </a:t>
            </a:r>
          </a:p>
          <a:p>
            <a:r>
              <a:rPr lang="ru-RU" dirty="0"/>
              <a:t>Отечественной войны I степени (Посмертно).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18424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1660" y="188640"/>
            <a:ext cx="55086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Валерий Волков</a:t>
            </a:r>
            <a:r>
              <a:rPr lang="ru-RU" sz="4000" spc="-100" dirty="0">
                <a:solidFill>
                  <a:srgbClr val="FFFF00"/>
                </a:solidFill>
                <a:latin typeface="Consolas"/>
                <a:ea typeface="+mj-ea"/>
                <a:cs typeface="+mj-cs"/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ValaKotyk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50426"/>
            <a:ext cx="324036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5" descr="Okopnaya pravda.jpg">
            <a:hlinkClick r:id="rId4"/>
          </p:cNvPr>
          <p:cNvPicPr>
            <a:picLocks noGr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861048"/>
            <a:ext cx="2011680" cy="273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Order of the Patriotic War (1st class).png">
            <a:hlinkClick r:id="rId6"/>
          </p:cNvPr>
          <p:cNvPicPr>
            <a:picLocks noGr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810155"/>
            <a:ext cx="1904762" cy="2006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4" descr="Валера Волков.jpg">
            <a:hlinkClick r:id="rId8"/>
          </p:cNvPr>
          <p:cNvPicPr>
            <a:picLocks noGr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1090386"/>
            <a:ext cx="237626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>
          <a:xfrm>
            <a:off x="5729732" y="563881"/>
            <a:ext cx="3432033" cy="41044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79912" y="5228077"/>
            <a:ext cx="3078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                Орден </a:t>
            </a:r>
            <a:endParaRPr lang="ru-RU" sz="2400" b="1" dirty="0">
              <a:solidFill>
                <a:srgbClr val="FFFF00"/>
              </a:solidFill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Отечественной войны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1 степени </a:t>
            </a:r>
          </a:p>
        </p:txBody>
      </p:sp>
    </p:spTree>
    <p:extLst>
      <p:ext uri="{BB962C8B-B14F-4D97-AF65-F5344CB8AC3E}">
        <p14:creationId xmlns:p14="http://schemas.microsoft.com/office/powerpoint/2010/main" val="120370277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37520"/>
            <a:ext cx="2962931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48681"/>
            <a:ext cx="291581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</a:pPr>
            <a:r>
              <a:rPr lang="ru-RU" sz="4800" i="1" kern="0" dirty="0">
                <a:solidFill>
                  <a:srgbClr val="FFFF00"/>
                </a:solidFill>
                <a:latin typeface="Arial Black"/>
              </a:rPr>
              <a:t>Миша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3399"/>
              </a:buClr>
            </a:pPr>
            <a:r>
              <a:rPr lang="ru-RU" sz="4800" i="1" kern="0" dirty="0">
                <a:solidFill>
                  <a:srgbClr val="FFFF00"/>
                </a:solidFill>
                <a:latin typeface="Arial Black"/>
              </a:rPr>
              <a:t>Куприн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87" y="2017713"/>
            <a:ext cx="3554413" cy="4840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0"/>
            <a:ext cx="2859087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95600"/>
            <a:ext cx="4464496" cy="2117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815396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318183356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028384" y="6060486"/>
            <a:ext cx="111561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40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68760"/>
            <a:ext cx="38884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FFFF00"/>
                </a:solidFill>
                <a:latin typeface="Corbel" pitchFamily="34" charset="0"/>
                <a:ea typeface="Times New Roman" pitchFamily="18" charset="0"/>
                <a:cs typeface="Times New Roman" pitchFamily="18" charset="0"/>
              </a:rPr>
              <a:t>Дети и подростки стояли у станков </a:t>
            </a:r>
            <a:endParaRPr lang="ru-RU" sz="6000" b="1" dirty="0">
              <a:solidFill>
                <a:srgbClr val="FFFF00"/>
              </a:solidFill>
              <a:latin typeface="Corbel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774345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мама\дети войны\imagап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65"/>
            <a:ext cx="457200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92600" y="0"/>
            <a:ext cx="4851400" cy="6858000"/>
          </a:xfrm>
          <a:prstGeom prst="rect">
            <a:avLst/>
          </a:prstGeom>
        </p:spPr>
      </p:pic>
      <p:pic>
        <p:nvPicPr>
          <p:cNvPr id="4" name="Picture 3" descr="C:\Documents and Settings\User\Рабочий стол\мама\дети войны\de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6" y="3534174"/>
            <a:ext cx="4583112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3" y="3844498"/>
            <a:ext cx="6480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39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116632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Во многих городских школах страны были созданы детские производственные мастерские. Менее чем за год в Москве они произвели продукции на сумму около 40 млн.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81360914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43 из 158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58" y="116632"/>
            <a:ext cx="9210016" cy="666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 flipH="1">
            <a:off x="8388422" y="3717032"/>
            <a:ext cx="504057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4</a:t>
            </a:r>
            <a:endParaRPr lang="ru-RU" sz="16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58709445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32040" cy="397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" y="3302108"/>
            <a:ext cx="515035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267" y="0"/>
            <a:ext cx="3798524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32040" y="3789040"/>
            <a:ext cx="4211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29 мая 1942 года ЦК ВЛКСМ обратился ко всем учащимся, пионерам укол с призывом: наравне с отцами и матерями, старшими сестрами и братьями работать для фронта. На этот призыв школьники ответили активным участием во всех патриотических движения, которыми были охвачены комсомольцы и молодёжь. </a:t>
            </a:r>
          </a:p>
        </p:txBody>
      </p:sp>
    </p:spTree>
    <p:extLst>
      <p:ext uri="{BB962C8B-B14F-4D97-AF65-F5344CB8AC3E}">
        <p14:creationId xmlns:p14="http://schemas.microsoft.com/office/powerpoint/2010/main" val="4199507110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P10206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539472" y="853"/>
            <a:ext cx="5555159" cy="4292243"/>
          </a:xfrm>
          <a:prstGeom prst="rect">
            <a:avLst/>
          </a:prstGeom>
          <a:noFill/>
        </p:spPr>
      </p:pic>
      <p:pic>
        <p:nvPicPr>
          <p:cNvPr id="10" name="Picture 6" descr="9633835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23" y="3410205"/>
            <a:ext cx="5040560" cy="344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32440" y="6093296"/>
            <a:ext cx="425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15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980728"/>
            <a:ext cx="3672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Помогали убирать урожай , готовили </a:t>
            </a:r>
            <a:r>
              <a:rPr lang="ru-RU" sz="2800" dirty="0">
                <a:solidFill>
                  <a:srgbClr val="FFFF00"/>
                </a:solidFill>
              </a:rPr>
              <a:t>дрова шили фуфайки, вязали носки, </a:t>
            </a:r>
            <a:r>
              <a:rPr lang="ru-RU" sz="2800" dirty="0" smtClean="0">
                <a:solidFill>
                  <a:srgbClr val="FFFF00"/>
                </a:solidFill>
              </a:rPr>
              <a:t>варежки.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935727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FF00"/>
                </a:solidFill>
              </a:rPr>
              <a:t>Но детство – это такая пора, когда человек тянется к миру и радости. Поэтому, несмотря ни на что, дети ходили в школу, играли на улице, дружили и сорились. Но только военные дети очень быстро взрослели. Взрослели их глаза, их души, их восприятие мира.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7676"/>
            <a:ext cx="57239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8" descr="3188882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772816"/>
            <a:ext cx="35814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97123755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6" t="-19575" r="906" b="35671"/>
          <a:stretch/>
        </p:blipFill>
        <p:spPr bwMode="auto">
          <a:xfrm>
            <a:off x="5723951" y="3317679"/>
            <a:ext cx="3168530" cy="354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57591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893308"/>
            <a:ext cx="7992887" cy="5964692"/>
          </a:xfrm>
          <a:prstGeom prst="flowChartAlternateProcess">
            <a:avLst/>
          </a:prstGeom>
          <a:noFill/>
          <a:ln w="9525">
            <a:solidFill>
              <a:srgbClr val="A5644E">
                <a:lumMod val="75000"/>
              </a:srgbClr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51720" y="116632"/>
            <a:ext cx="619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kern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  <a:ea typeface="+mj-ea"/>
                <a:cs typeface="+mj-cs"/>
              </a:rPr>
              <a:t>Дети войны.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>
            <a:off x="8604447" y="6198988"/>
            <a:ext cx="432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9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217458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арамытова Марина\Desktop\112184245_000656_855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70" y="0"/>
            <a:ext cx="92543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flipH="1">
            <a:off x="-31670" y="6614483"/>
            <a:ext cx="12192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61</a:t>
            </a:r>
            <a:endParaRPr lang="ru-RU" sz="120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3888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Прошла война,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Прошла страда,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Но боль взывает 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к людям: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Давайте люди,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Никогда</a:t>
            </a:r>
          </a:p>
          <a:p>
            <a:r>
              <a:rPr lang="ru-RU" sz="3600" dirty="0">
                <a:solidFill>
                  <a:srgbClr val="FF0000"/>
                </a:solidFill>
              </a:rPr>
              <a:t>Об этом не забудем</a:t>
            </a:r>
          </a:p>
        </p:txBody>
      </p:sp>
    </p:spTree>
    <p:extLst>
      <p:ext uri="{BB962C8B-B14F-4D97-AF65-F5344CB8AC3E}">
        <p14:creationId xmlns:p14="http://schemas.microsoft.com/office/powerpoint/2010/main" val="829609802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ube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13899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Дети</a:t>
            </a:r>
            <a:r>
              <a:rPr lang="ru-RU" dirty="0" smtClean="0"/>
              <a:t> </a:t>
            </a:r>
            <a:r>
              <a:rPr lang="ru-RU" dirty="0" smtClean="0"/>
              <a:t>некоторых стран и </a:t>
            </a:r>
            <a:r>
              <a:rPr lang="ru-RU" dirty="0" smtClean="0"/>
              <a:t>сейчас страдают от войн.</a:t>
            </a:r>
            <a:r>
              <a:rPr lang="ru-RU" sz="4000" dirty="0" smtClean="0"/>
              <a:t> </a:t>
            </a:r>
          </a:p>
        </p:txBody>
      </p:sp>
      <p:pic>
        <p:nvPicPr>
          <p:cNvPr id="59395" name="Picture 5" descr="C:\Documents and Settings\Рыжов\Рабочий стол\Копия (3) ВРЕМЕННЫЕ ФОТО\Рисунок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643063"/>
            <a:ext cx="336232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6" descr="C:\Documents and Settings\Рыжов\Рабочий стол\Копия (3) ВРЕМЕННЫЕ ФОТО\Рисунок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58913"/>
            <a:ext cx="3425825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31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>
                <a:solidFill>
                  <a:schemeClr val="hlink"/>
                </a:solidFill>
              </a:rPr>
              <a:t>Дети войны.</a:t>
            </a:r>
          </a:p>
        </p:txBody>
      </p:sp>
      <p:pic>
        <p:nvPicPr>
          <p:cNvPr id="60419" name="Picture 5" descr="C:\Documents and Settings\Рыжов\Рабочий стол\Копия (3) ВРЕМЕННЫЕ ФОТО\Рисунок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428750"/>
            <a:ext cx="3294062" cy="498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6" descr="C:\Documents and Settings\Рыжов\Рабочий стол\Копия (3) ВРЕМЕННЫЕ ФОТО\Рисунок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1428750"/>
            <a:ext cx="4781550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16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5400" smtClean="0">
                <a:solidFill>
                  <a:schemeClr val="hlink"/>
                </a:solidFill>
              </a:rPr>
              <a:t>Дети войны.</a:t>
            </a:r>
          </a:p>
        </p:txBody>
      </p:sp>
      <p:pic>
        <p:nvPicPr>
          <p:cNvPr id="61443" name="Picture 5" descr="C:\Documents and Settings\Рыжов\Рабочий стол\Копия (3) ВРЕМЕННЫЕ ФОТО\Рисунок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508635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6" descr="C:\Documents and Settings\Рыжов\Рабочий стол\Копия (3) ВРЕМЕННЫЕ ФОТО\Рисунок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830" y="34458"/>
            <a:ext cx="3959795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425825"/>
            <a:ext cx="60121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/>
                <a:ea typeface="Calibri"/>
              </a:rPr>
              <a:t>Нельзя, чтобы детство называлось войной, как нельзя быть черному солнцу над детской головкой, так напоминающей наш маленький земной шар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6519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-79653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r>
              <a:rPr lang="ru-RU" sz="2400" dirty="0" smtClean="0">
                <a:solidFill>
                  <a:srgbClr val="FFFF00"/>
                </a:solidFill>
              </a:rPr>
              <a:t>Задохнулись </a:t>
            </a:r>
            <a:r>
              <a:rPr lang="ru-RU" sz="2400" dirty="0">
                <a:solidFill>
                  <a:srgbClr val="FFFF00"/>
                </a:solidFill>
              </a:rPr>
              <a:t>канонады</a:t>
            </a:r>
            <a:r>
              <a:rPr lang="ru-RU" sz="2400" dirty="0" smtClean="0">
                <a:solidFill>
                  <a:srgbClr val="FFFF00"/>
                </a:solidFill>
              </a:rPr>
              <a:t>,                    </a:t>
            </a:r>
            <a:r>
              <a:rPr lang="ru-RU" sz="2400" dirty="0" smtClean="0">
                <a:solidFill>
                  <a:srgbClr val="FFFF00"/>
                </a:solidFill>
              </a:rPr>
              <a:t>Вот </a:t>
            </a:r>
            <a:r>
              <a:rPr lang="ru-RU" sz="2400" dirty="0">
                <a:solidFill>
                  <a:srgbClr val="FFFF00"/>
                </a:solidFill>
              </a:rPr>
              <a:t>опять пронзает лето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В </a:t>
            </a:r>
            <a:r>
              <a:rPr lang="ru-RU" sz="2400" dirty="0">
                <a:solidFill>
                  <a:srgbClr val="FFFF00"/>
                </a:solidFill>
              </a:rPr>
              <a:t>мире – тишина</a:t>
            </a:r>
            <a:r>
              <a:rPr lang="ru-RU" sz="2400" dirty="0" smtClean="0">
                <a:solidFill>
                  <a:srgbClr val="FFFF00"/>
                </a:solidFill>
              </a:rPr>
              <a:t>.                              </a:t>
            </a:r>
            <a:r>
              <a:rPr lang="ru-RU" sz="2400" dirty="0" smtClean="0">
                <a:solidFill>
                  <a:srgbClr val="FFFF00"/>
                </a:solidFill>
              </a:rPr>
              <a:t>Солнечная </a:t>
            </a:r>
            <a:r>
              <a:rPr lang="ru-RU" sz="2400" dirty="0">
                <a:solidFill>
                  <a:srgbClr val="FFFF00"/>
                </a:solidFill>
              </a:rPr>
              <a:t>нить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На большой Земле </a:t>
            </a:r>
            <a:r>
              <a:rPr lang="ru-RU" sz="2400" dirty="0" smtClean="0">
                <a:solidFill>
                  <a:srgbClr val="FFFF00"/>
                </a:solidFill>
              </a:rPr>
              <a:t>однажды           </a:t>
            </a:r>
            <a:r>
              <a:rPr lang="ru-RU" sz="2400" dirty="0" smtClean="0">
                <a:solidFill>
                  <a:srgbClr val="FFFF00"/>
                </a:solidFill>
              </a:rPr>
              <a:t>Только </a:t>
            </a:r>
            <a:r>
              <a:rPr lang="ru-RU" sz="2400" dirty="0">
                <a:solidFill>
                  <a:srgbClr val="FFFF00"/>
                </a:solidFill>
              </a:rPr>
              <a:t>не забыть бы это!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Кончилась </a:t>
            </a:r>
            <a:r>
              <a:rPr lang="ru-RU" sz="2400" dirty="0">
                <a:solidFill>
                  <a:srgbClr val="FFFF00"/>
                </a:solidFill>
              </a:rPr>
              <a:t>война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                            </a:t>
            </a:r>
            <a:r>
              <a:rPr lang="ru-RU" sz="2400" dirty="0" smtClean="0">
                <a:solidFill>
                  <a:srgbClr val="FFFF00"/>
                </a:solidFill>
              </a:rPr>
              <a:t> Лишь </a:t>
            </a:r>
            <a:r>
              <a:rPr lang="ru-RU" sz="2400" dirty="0">
                <a:solidFill>
                  <a:srgbClr val="FFFF00"/>
                </a:solidFill>
              </a:rPr>
              <a:t>бы не забыть!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Будем </a:t>
            </a:r>
            <a:r>
              <a:rPr lang="ru-RU" sz="2400" dirty="0">
                <a:solidFill>
                  <a:srgbClr val="FFFF00"/>
                </a:solidFill>
              </a:rPr>
              <a:t>жить, встречать рассветы</a:t>
            </a:r>
            <a:r>
              <a:rPr lang="ru-RU" sz="2400" dirty="0" smtClean="0">
                <a:solidFill>
                  <a:srgbClr val="FFFF00"/>
                </a:solidFill>
              </a:rPr>
              <a:t>,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   </a:t>
            </a:r>
            <a:r>
              <a:rPr lang="ru-RU" sz="2400" dirty="0" smtClean="0">
                <a:solidFill>
                  <a:srgbClr val="FFFF00"/>
                </a:solidFill>
              </a:rPr>
              <a:t>Эта </a:t>
            </a:r>
            <a:r>
              <a:rPr lang="ru-RU" sz="2400" dirty="0">
                <a:solidFill>
                  <a:srgbClr val="FFFF00"/>
                </a:solidFill>
              </a:rPr>
              <a:t>память – верьте, люди, 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Верить </a:t>
            </a:r>
            <a:r>
              <a:rPr lang="ru-RU" sz="2400" dirty="0">
                <a:solidFill>
                  <a:srgbClr val="FFFF00"/>
                </a:solidFill>
              </a:rPr>
              <a:t>и любить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                              </a:t>
            </a:r>
            <a:r>
              <a:rPr lang="ru-RU" sz="2400" dirty="0" smtClean="0">
                <a:solidFill>
                  <a:srgbClr val="FFFF00"/>
                </a:solidFill>
              </a:rPr>
              <a:t>Всей </a:t>
            </a:r>
            <a:r>
              <a:rPr lang="ru-RU" sz="2400" dirty="0">
                <a:solidFill>
                  <a:srgbClr val="FFFF00"/>
                </a:solidFill>
              </a:rPr>
              <a:t>Земле нужна…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Только </a:t>
            </a:r>
            <a:r>
              <a:rPr lang="ru-RU" sz="2400" dirty="0">
                <a:solidFill>
                  <a:srgbClr val="FFFF00"/>
                </a:solidFill>
              </a:rPr>
              <a:t>не забыть бы это</a:t>
            </a:r>
            <a:r>
              <a:rPr lang="ru-RU" sz="2400" dirty="0" smtClean="0">
                <a:solidFill>
                  <a:srgbClr val="FFFF00"/>
                </a:solidFill>
              </a:rPr>
              <a:t>!                  </a:t>
            </a:r>
            <a:r>
              <a:rPr lang="ru-RU" sz="2400" dirty="0" smtClean="0">
                <a:solidFill>
                  <a:srgbClr val="FFFF00"/>
                </a:solidFill>
              </a:rPr>
              <a:t>Если </a:t>
            </a:r>
            <a:r>
              <a:rPr lang="ru-RU" sz="2400" dirty="0">
                <a:solidFill>
                  <a:srgbClr val="FFFF00"/>
                </a:solidFill>
              </a:rPr>
              <a:t>мы войну забудем,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Лишь </a:t>
            </a:r>
            <a:r>
              <a:rPr lang="ru-RU" sz="2400" dirty="0">
                <a:solidFill>
                  <a:srgbClr val="FFFF00"/>
                </a:solidFill>
              </a:rPr>
              <a:t>бы не забыть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r>
              <a:rPr lang="ru-RU" sz="2400" dirty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                          </a:t>
            </a:r>
            <a:r>
              <a:rPr lang="ru-RU" sz="2400" dirty="0" smtClean="0">
                <a:solidFill>
                  <a:srgbClr val="FFFF00"/>
                </a:solidFill>
              </a:rPr>
              <a:t>Вновь </a:t>
            </a:r>
            <a:r>
              <a:rPr lang="ru-RU" sz="2400" dirty="0">
                <a:solidFill>
                  <a:srgbClr val="FFFF00"/>
                </a:solidFill>
              </a:rPr>
              <a:t>придет война.</a:t>
            </a:r>
          </a:p>
          <a:p>
            <a:r>
              <a:rPr lang="ru-RU" sz="2400" dirty="0" smtClean="0">
                <a:solidFill>
                  <a:srgbClr val="FFFF00"/>
                </a:solidFill>
              </a:rPr>
              <a:t>Как </a:t>
            </a:r>
            <a:r>
              <a:rPr lang="ru-RU" sz="2400" dirty="0">
                <a:solidFill>
                  <a:srgbClr val="FFFF00"/>
                </a:solidFill>
              </a:rPr>
              <a:t>всходило солнце в гари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И кружилась мгла.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А в реке – меж берегами-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Кровь-вода текла.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Были черными березы,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Долгими года.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Были выплаканы слезы</a:t>
            </a:r>
          </a:p>
          <a:p>
            <a:r>
              <a:rPr lang="ru-RU" sz="2400" dirty="0">
                <a:solidFill>
                  <a:srgbClr val="FFFF00"/>
                </a:solidFill>
              </a:rPr>
              <a:t>Вдовьи навсегда…</a:t>
            </a:r>
          </a:p>
          <a:p>
            <a:endParaRPr lang="ru-RU" dirty="0"/>
          </a:p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8963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363272" cy="5361459"/>
          </a:xfrm>
        </p:spPr>
        <p:txBody>
          <a:bodyPr/>
          <a:lstStyle/>
          <a:p>
            <a:pPr marL="450215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Война тяжким бременем упала на юные плечи, но они не согнулись, выстояли. Она стоила многим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нашим сверстникам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жизни. Они уходили в небытие, оставаясь навек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девятнадцатилетними.</a:t>
            </a:r>
          </a:p>
          <a:p>
            <a:pPr marL="450215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Во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время второй мировой войны погибло 13 миллионов детей. </a:t>
            </a:r>
            <a:r>
              <a:rPr lang="ru-RU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Погибли </a:t>
            </a:r>
            <a:r>
              <a:rPr lang="ru-RU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дети – граждане мира.</a:t>
            </a:r>
            <a:endParaRPr lang="ru-RU" sz="2400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11822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764704"/>
            <a:ext cx="3240360" cy="4602634"/>
          </a:xfrm>
        </p:spPr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</a:rPr>
              <a:t>Тысячи детей потеряли во время войны родителей 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5083"/>
            <a:ext cx="4029075" cy="628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107504" y="476672"/>
            <a:ext cx="5486400" cy="4114800"/>
          </a:xfrm>
        </p:spPr>
      </p:sp>
    </p:spTree>
    <p:extLst>
      <p:ext uri="{BB962C8B-B14F-4D97-AF65-F5344CB8AC3E}">
        <p14:creationId xmlns:p14="http://schemas.microsoft.com/office/powerpoint/2010/main" val="44868119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920880" cy="620688"/>
          </a:xfrm>
        </p:spPr>
        <p:txBody>
          <a:bodyPr/>
          <a:lstStyle/>
          <a:p>
            <a:r>
              <a:rPr lang="ru-RU" sz="4800" b="1" kern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</a:rPr>
              <a:t>Дети войны</a:t>
            </a:r>
            <a:r>
              <a:rPr lang="ru-RU" sz="4800" b="1" kern="0" dirty="0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/>
              </a:rPr>
              <a:t>.</a:t>
            </a:r>
            <a:endParaRPr lang="ru-RU" dirty="0"/>
          </a:p>
        </p:txBody>
      </p:sp>
      <p:pic>
        <p:nvPicPr>
          <p:cNvPr id="4" name="Picture 15" descr="C:\Documents and Settings\Рыжов\Рабочий стол\ВРЕМЕННЫЕ ФОТО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2138"/>
            <a:ext cx="4176464" cy="62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 descr="C:\Documents and Settings\Рыжов\Рабочий стол\ВРЕМЕННЫЕ ФОТО\Рисунок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235594" cy="6211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07594" y="6198990"/>
            <a:ext cx="5889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prstClr val="black"/>
                </a:solidFill>
                <a:latin typeface="Times New Roman"/>
              </a:rPr>
              <a:t>11</a:t>
            </a:r>
            <a:endParaRPr lang="ru-RU" dirty="0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9211693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447154_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" y="0"/>
            <a:ext cx="913082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20472" y="6077040"/>
            <a:ext cx="216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6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6433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1223</Words>
  <Application>Microsoft Office PowerPoint</Application>
  <PresentationFormat>Экран (4:3)</PresentationFormat>
  <Paragraphs>174</Paragraphs>
  <Slides>59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59</vt:i4>
      </vt:variant>
    </vt:vector>
  </HeadingPairs>
  <TitlesOfParts>
    <vt:vector size="67" baseType="lpstr">
      <vt:lpstr>Оформление по умолчанию</vt:lpstr>
      <vt:lpstr>Течение</vt:lpstr>
      <vt:lpstr>1_Течение</vt:lpstr>
      <vt:lpstr>2_Течение</vt:lpstr>
      <vt:lpstr>3_Течение</vt:lpstr>
      <vt:lpstr>5_Течение</vt:lpstr>
      <vt:lpstr>6_Течение</vt:lpstr>
      <vt:lpstr>7_Течение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Тысячи детей потеряли во время войны родителей </vt:lpstr>
      <vt:lpstr>Дети войны.</vt:lpstr>
      <vt:lpstr>Презентация PowerPoint</vt:lpstr>
      <vt:lpstr>Презентация PowerPoint</vt:lpstr>
      <vt:lpstr>Дети в блокадном Ленинграде.Они вместе со взрослыми несли все тяготы блокады. За время блокды погибло 70 000 человек.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 были под оккупацией у немцев.</vt:lpstr>
      <vt:lpstr>Презентация PowerPoint</vt:lpstr>
      <vt:lpstr>Дети войны.</vt:lpstr>
      <vt:lpstr>Презентация PowerPoint</vt:lpstr>
      <vt:lpstr>Презентация PowerPoint</vt:lpstr>
      <vt:lpstr>Презентация PowerPoint</vt:lpstr>
      <vt:lpstr>Тысячи детей погибли  в концлагерях.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 воевали в партизанских отрядах, в воинских частях. </vt:lpstr>
      <vt:lpstr>«Детский фронт»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Дети некоторых стран и сейчас страдают от войн. </vt:lpstr>
      <vt:lpstr>Дети войны.</vt:lpstr>
      <vt:lpstr>Дети войны.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войны</dc:title>
  <dc:creator>Марамытова Марина</dc:creator>
  <cp:lastModifiedBy>Марамытова Марина</cp:lastModifiedBy>
  <cp:revision>112</cp:revision>
  <dcterms:created xsi:type="dcterms:W3CDTF">2014-12-13T06:11:02Z</dcterms:created>
  <dcterms:modified xsi:type="dcterms:W3CDTF">2015-02-06T10:52:13Z</dcterms:modified>
</cp:coreProperties>
</file>